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4"/>
    <p:sldMasterId id="2147483706" r:id="rId5"/>
    <p:sldMasterId id="2147483712" r:id="rId6"/>
    <p:sldMasterId id="2147483724" r:id="rId7"/>
  </p:sldMasterIdLst>
  <p:notesMasterIdLst>
    <p:notesMasterId r:id="rId15"/>
  </p:notesMasterIdLst>
  <p:handoutMasterIdLst>
    <p:handoutMasterId r:id="rId16"/>
  </p:handoutMasterIdLst>
  <p:sldIdLst>
    <p:sldId id="446" r:id="rId8"/>
    <p:sldId id="466" r:id="rId9"/>
    <p:sldId id="467" r:id="rId10"/>
    <p:sldId id="468" r:id="rId11"/>
    <p:sldId id="469" r:id="rId12"/>
    <p:sldId id="470" r:id="rId13"/>
    <p:sldId id="4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95D12F9-79D9-E9A3-270E-AED302D87211}" name="Karishma Abhijit Bhalshankar" initials="KB" userId="S::bhalshankar.ka@northeastern.edu::12aeb9ae-6dcf-47e6-bd2b-faf5e39540d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7"/>
    <p:restoredTop sz="94626"/>
  </p:normalViewPr>
  <p:slideViewPr>
    <p:cSldViewPr snapToGrid="0">
      <p:cViewPr>
        <p:scale>
          <a:sx n="106" d="100"/>
          <a:sy n="106" d="100"/>
        </p:scale>
        <p:origin x="424" y="49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459" r="15904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508357" cy="320413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1"/>
                </a:solidFill>
              </a:rPr>
              <a:t>EAI Capstone Project</a:t>
            </a:r>
            <a:br>
              <a:rPr lang="en-US" sz="3000" dirty="0">
                <a:solidFill>
                  <a:schemeClr val="tx1"/>
                </a:solidFill>
              </a:rPr>
            </a:b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Intrusion Detection System Using Artificial Intelligence</a:t>
            </a:r>
            <a:br>
              <a:rPr lang="en-US" sz="3000" dirty="0">
                <a:solidFill>
                  <a:schemeClr val="tx1"/>
                </a:solidFill>
              </a:rPr>
            </a:b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91539E7-3C9D-824E-9DBF-E96FBD4E1A7E}"/>
              </a:ext>
            </a:extLst>
          </p:cNvPr>
          <p:cNvSpPr txBox="1">
            <a:spLocks/>
          </p:cNvSpPr>
          <p:nvPr/>
        </p:nvSpPr>
        <p:spPr>
          <a:xfrm>
            <a:off x="215670" y="1894341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2D19AB35-8A4F-E3BC-DDE0-FE275DF28E87}"/>
              </a:ext>
            </a:extLst>
          </p:cNvPr>
          <p:cNvSpPr txBox="1">
            <a:spLocks/>
          </p:cNvSpPr>
          <p:nvPr/>
        </p:nvSpPr>
        <p:spPr>
          <a:xfrm>
            <a:off x="477778" y="3022902"/>
            <a:ext cx="4508357" cy="320413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Craig Perkins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January 2023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EAI6980 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2E9A9BE-212F-8A55-6140-001DD2C0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5" r="2656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CAPSTONE OVERVIEW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7531610" y="2434200"/>
            <a:ext cx="4287010" cy="41609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Evidence suggests the US loses hundreds of billions to cybercrime annually – according to NIST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high-profile hack of Equifax has cost the company $3.8B and potentially affected 143 million people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Attackers keep seeking novel attack vectors to exploit vulnerable software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Companies need tools to mitigate the risk of cyberattack </a:t>
            </a:r>
          </a:p>
        </p:txBody>
      </p:sp>
    </p:spTree>
    <p:extLst>
      <p:ext uri="{BB962C8B-B14F-4D97-AF65-F5344CB8AC3E}">
        <p14:creationId xmlns:p14="http://schemas.microsoft.com/office/powerpoint/2010/main" val="329903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B8998-11EC-DD48-97FA-57329B9B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Dataset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UNSW-NB15 Dataset from University of South Wales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Originates from 100GB of raw </a:t>
            </a:r>
            <a:r>
              <a:rPr lang="en-US" sz="1500" dirty="0" err="1"/>
              <a:t>tcpdump</a:t>
            </a:r>
            <a:r>
              <a:rPr lang="en-US" sz="1500" dirty="0"/>
              <a:t>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Contains 49 features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Train data set has 175,341 records and test dataset has 82,332 records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Has nine types of attacks, namely, </a:t>
            </a:r>
            <a:r>
              <a:rPr lang="en-US" sz="1500" dirty="0" err="1"/>
              <a:t>Fuzzers</a:t>
            </a:r>
            <a:r>
              <a:rPr lang="en-US" sz="1500" dirty="0"/>
              <a:t>, Analysis, Backdoors, DoS, Exploits, Generic, Reconnaissance, Shellcode and Worms</a:t>
            </a:r>
          </a:p>
        </p:txBody>
      </p:sp>
      <p:pic>
        <p:nvPicPr>
          <p:cNvPr id="4" name="Picture 3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277B5F61-1FCC-949D-24A5-1DE6DACC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7" r="63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516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tcpdump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506FE-385E-9E6A-3552-D7598862C237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 powerful command-line packet analyzer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 networking, a packet is a small segment of a larger message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You can think of IP packets like postal letters: the header is the envelope with all the routing information that's needed by the post office, and the payload is the letter that's read only by the recipient.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TCP/IP - Transmission Control Protocol/Internet Protocol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49" name="Isosceles Triangle 104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0D41D47-5CC0-B5FE-D5F9-81A3B7CF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5320" y="1898646"/>
            <a:ext cx="6253212" cy="4130562"/>
          </a:xfrm>
          <a:prstGeom prst="rect">
            <a:avLst/>
          </a:prstGeom>
        </p:spPr>
      </p:pic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Isosceles Triangle 105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406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 in the Dataset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EB2AC3-7847-AEF3-4792-5B08FD84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587" y="643466"/>
            <a:ext cx="649415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0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6751180" y="895369"/>
            <a:ext cx="4724530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Records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0395DEB-E955-E500-FFE1-C2049E76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5" y="1138488"/>
            <a:ext cx="5406738" cy="45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0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45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47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2B753-F92F-2C03-4175-71C1BF746A5D}"/>
              </a:ext>
            </a:extLst>
          </p:cNvPr>
          <p:cNvSpPr txBox="1"/>
          <p:nvPr/>
        </p:nvSpPr>
        <p:spPr>
          <a:xfrm>
            <a:off x="594360" y="687478"/>
            <a:ext cx="6432132" cy="1739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Model 1 – Logistic Regression</a:t>
            </a:r>
            <a:endParaRPr lang="en-US" sz="48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103" name="Group 49">
            <a:extLst>
              <a:ext uri="{FF2B5EF4-FFF2-40B4-BE49-F238E27FC236}">
                <a16:creationId xmlns:a16="http://schemas.microsoft.com/office/drawing/2014/main" id="{62C1C72A-912A-42A4-A423-71C998CC6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A881915B-F322-49FF-9FB8-0DB7747C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6">
              <a:extLst>
                <a:ext uri="{FF2B5EF4-FFF2-40B4-BE49-F238E27FC236}">
                  <a16:creationId xmlns:a16="http://schemas.microsoft.com/office/drawing/2014/main" id="{B5DD66F9-56A1-4451-805F-92DA50B4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CD321DC4-1C02-4336-B175-9BC38D427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6">
              <a:extLst>
                <a:ext uri="{FF2B5EF4-FFF2-40B4-BE49-F238E27FC236}">
                  <a16:creationId xmlns:a16="http://schemas.microsoft.com/office/drawing/2014/main" id="{D486DDFE-A317-4250-A9A3-74BD5FE3B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26FCE0B0-FCF2-41A6-8E00-0025EAFD4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CBC7FE44-ECD2-477A-92D5-D8A7E8725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9253EFAB-1686-42D7-A642-A7C8F3F6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E8F8CE7D-71C1-4098-8EAE-B859E6F2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993A6CE0-AC52-4E61-83B5-C3E4F13EC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661D1C2D-6655-4ACC-A97A-A3E0B8387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FAD1D734-9FCA-4E7D-AE49-B9F48B29C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36976368-D259-4872-8B7E-34FC3FD23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45B00688-9D9F-46B8-A6C6-7F6016C72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EF6796A2-6EA1-4581-AABD-C04DF4E3B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5527F30-B34A-4D36-B4DF-02FFCF077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4A885DA6-05A5-4A6C-A1E0-F4275707A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B702CFB4-1B53-42E3-8C09-EEBE9082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4E181514-9E60-464E-B673-51E18C2F8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C901D08B-4DA1-4AF2-BE49-CA2281193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1FC0BC04-A0C5-452D-B33A-B9CEED60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5EC5B5-9F5A-A79C-605A-9A8AC66C273D}"/>
              </a:ext>
            </a:extLst>
          </p:cNvPr>
          <p:cNvSpPr txBox="1"/>
          <p:nvPr/>
        </p:nvSpPr>
        <p:spPr>
          <a:xfrm>
            <a:off x="594360" y="3155626"/>
            <a:ext cx="6432132" cy="2935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First model performed was a Logistic Regression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Logistic classifier had 91.1% accuracy</a:t>
            </a:r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6858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classifier was quick to train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047016C-4129-F5E8-29E0-CDC233FE6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" r="1" b="1"/>
          <a:stretch/>
        </p:blipFill>
        <p:spPr>
          <a:xfrm>
            <a:off x="8333180" y="576072"/>
            <a:ext cx="2984096" cy="267919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31B9E48-C0E4-BC8E-F4DA-2CF8AE40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784" y="3429000"/>
            <a:ext cx="3882887" cy="267919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46388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97403637F1143B22007ED716A5597" ma:contentTypeVersion="4" ma:contentTypeDescription="Create a new document." ma:contentTypeScope="" ma:versionID="f7cf22a309d8c22493a425d5bad382c2">
  <xsd:schema xmlns:xsd="http://www.w3.org/2001/XMLSchema" xmlns:xs="http://www.w3.org/2001/XMLSchema" xmlns:p="http://schemas.microsoft.com/office/2006/metadata/properties" xmlns:ns2="b80bd50c-56d5-4f61-a273-4e8533f48036" xmlns:ns3="f1d2fde9-113e-476e-86c5-44f205257008" targetNamespace="http://schemas.microsoft.com/office/2006/metadata/properties" ma:root="true" ma:fieldsID="dc2d9048359c9d6e8d0319b2d843667e" ns2:_="" ns3:_="">
    <xsd:import namespace="b80bd50c-56d5-4f61-a273-4e8533f48036"/>
    <xsd:import namespace="f1d2fde9-113e-476e-86c5-44f2052570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0bd50c-56d5-4f61-a273-4e8533f480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2fde9-113e-476e-86c5-44f2052570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C4CFBE-C8AA-4AC7-B1A1-A519363C6A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F84F97-A960-48C7-B1F7-41CDAAFBFF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0bd50c-56d5-4f61-a273-4e8533f48036"/>
    <ds:schemaRef ds:uri="f1d2fde9-113e-476e-86c5-44f2052570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F67FC7-DE10-47ED-9CCB-09E860EF30F2}">
  <ds:schemaRefs>
    <ds:schemaRef ds:uri="http://purl.org/dc/dcmitype/"/>
    <ds:schemaRef ds:uri="http://purl.org/dc/terms/"/>
    <ds:schemaRef ds:uri="http://purl.org/dc/elements/1.1/"/>
    <ds:schemaRef ds:uri="b80bd50c-56d5-4f61-a273-4e8533f48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1d2fde9-113e-476e-86c5-44f205257008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226</Words>
  <Application>Microsoft Macintosh PowerPoint</Application>
  <PresentationFormat>Widescreen</PresentationFormat>
  <Paragraphs>40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Tw Cen MT</vt:lpstr>
      <vt:lpstr>Balancing Act</vt:lpstr>
      <vt:lpstr>Wellspring</vt:lpstr>
      <vt:lpstr>Star of the show</vt:lpstr>
      <vt:lpstr>Amusements</vt:lpstr>
      <vt:lpstr>EAI Capstone Project  Intrusion Detection System Using Artificial Intelligence </vt:lpstr>
      <vt:lpstr>CAPSTONE OVERVIEW</vt:lpstr>
      <vt:lpstr>Dataset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Experiential Network Projects: PNI Therapeutics </dc:title>
  <dc:creator/>
  <cp:lastModifiedBy/>
  <cp:revision>1</cp:revision>
  <dcterms:created xsi:type="dcterms:W3CDTF">2021-12-08T21:54:28Z</dcterms:created>
  <dcterms:modified xsi:type="dcterms:W3CDTF">2023-02-22T02:25:27Z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0x010100BE597403637F1143B22007ED716A5597</vt:lpwstr>
  </property>
</Properties>
</file>